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7" r:id="rId8"/>
    <p:sldId id="266" r:id="rId9"/>
    <p:sldId id="262"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59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D732C3-03A8-8D45-B0CD-3CDF47FA3CEF}" type="datetimeFigureOut">
              <a:rPr lang="en-US" smtClean="0"/>
              <a:t>7/17/14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A12295-D69D-4345-852E-CC366711D358}" type="slidenum">
              <a:rPr lang="en-US" smtClean="0"/>
              <a:t>‹#›</a:t>
            </a:fld>
            <a:endParaRPr lang="en-US"/>
          </a:p>
        </p:txBody>
      </p:sp>
    </p:spTree>
    <p:extLst>
      <p:ext uri="{BB962C8B-B14F-4D97-AF65-F5344CB8AC3E}">
        <p14:creationId xmlns:p14="http://schemas.microsoft.com/office/powerpoint/2010/main" val="47112543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Ecocultural</a:t>
            </a:r>
            <a:r>
              <a:rPr lang="en-US" dirty="0" smtClean="0"/>
              <a:t> theory – the idea of students as individuals</a:t>
            </a:r>
            <a:r>
              <a:rPr lang="en-US" baseline="0" dirty="0" smtClean="0"/>
              <a:t> situated within the context of their own development is an important approach that can help understand the impact of environment on development.  With refugee and immigrant students, their environment has drastically changed and it is important to be aware of that in order to design an effective program which can use the students’ own perspective as a source of strength in academic (and linguistic) development.</a:t>
            </a:r>
          </a:p>
          <a:p>
            <a:r>
              <a:rPr lang="en-US" baseline="0" dirty="0" smtClean="0"/>
              <a:t>Funds of Knowledge – a program that can capitalize on the household and community resources and knowledge will have a much greater network of practices that can maximize learning for its diverse community members.  Children (and adult) will become more active participants in education as they know their own practices and knowledge are valuable and valid.</a:t>
            </a:r>
            <a:endParaRPr lang="en-US" dirty="0"/>
          </a:p>
        </p:txBody>
      </p:sp>
      <p:sp>
        <p:nvSpPr>
          <p:cNvPr id="4" name="Slide Number Placeholder 3"/>
          <p:cNvSpPr>
            <a:spLocks noGrp="1"/>
          </p:cNvSpPr>
          <p:nvPr>
            <p:ph type="sldNum" sz="quarter" idx="10"/>
          </p:nvPr>
        </p:nvSpPr>
        <p:spPr/>
        <p:txBody>
          <a:bodyPr/>
          <a:lstStyle/>
          <a:p>
            <a:fld id="{78A12295-D69D-4345-852E-CC366711D358}" type="slidenum">
              <a:rPr lang="en-US" smtClean="0"/>
              <a:t>5</a:t>
            </a:fld>
            <a:endParaRPr lang="en-US"/>
          </a:p>
        </p:txBody>
      </p:sp>
    </p:spTree>
    <p:extLst>
      <p:ext uri="{BB962C8B-B14F-4D97-AF65-F5344CB8AC3E}">
        <p14:creationId xmlns:p14="http://schemas.microsoft.com/office/powerpoint/2010/main" val="1276751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 program that utilizes English language development in conjunction with the development of competencies in other languages has the best chance to gain private and public support in our current community.</a:t>
            </a:r>
          </a:p>
          <a:p>
            <a:r>
              <a:rPr lang="en-US" baseline="0" dirty="0" smtClean="0"/>
              <a:t>-can develop English while still validating and using students’ other languages</a:t>
            </a:r>
          </a:p>
          <a:p>
            <a:r>
              <a:rPr lang="en-US" baseline="0" dirty="0" smtClean="0"/>
              <a:t>-students should have some requirements and some autonomy in learning language</a:t>
            </a:r>
          </a:p>
          <a:p>
            <a:endParaRPr lang="en-US" dirty="0"/>
          </a:p>
        </p:txBody>
      </p:sp>
      <p:sp>
        <p:nvSpPr>
          <p:cNvPr id="4" name="Slide Number Placeholder 3"/>
          <p:cNvSpPr>
            <a:spLocks noGrp="1"/>
          </p:cNvSpPr>
          <p:nvPr>
            <p:ph type="sldNum" sz="quarter" idx="10"/>
          </p:nvPr>
        </p:nvSpPr>
        <p:spPr/>
        <p:txBody>
          <a:bodyPr/>
          <a:lstStyle/>
          <a:p>
            <a:fld id="{78A12295-D69D-4345-852E-CC366711D358}" type="slidenum">
              <a:rPr lang="en-US" smtClean="0"/>
              <a:t>6</a:t>
            </a:fld>
            <a:endParaRPr lang="en-US"/>
          </a:p>
        </p:txBody>
      </p:sp>
    </p:spTree>
    <p:extLst>
      <p:ext uri="{BB962C8B-B14F-4D97-AF65-F5344CB8AC3E}">
        <p14:creationId xmlns:p14="http://schemas.microsoft.com/office/powerpoint/2010/main" val="3581846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positive</a:t>
            </a:r>
            <a:r>
              <a:rPr lang="en-US" baseline="0" dirty="0" smtClean="0"/>
              <a:t> moves in policy, but some negative moves (vetoes)</a:t>
            </a:r>
          </a:p>
          <a:p>
            <a:r>
              <a:rPr lang="en-US" baseline="0" dirty="0" smtClean="0"/>
              <a:t>-we must keep pushing forward!</a:t>
            </a:r>
            <a:endParaRPr lang="en-US" dirty="0"/>
          </a:p>
        </p:txBody>
      </p:sp>
      <p:sp>
        <p:nvSpPr>
          <p:cNvPr id="4" name="Slide Number Placeholder 3"/>
          <p:cNvSpPr>
            <a:spLocks noGrp="1"/>
          </p:cNvSpPr>
          <p:nvPr>
            <p:ph type="sldNum" sz="quarter" idx="10"/>
          </p:nvPr>
        </p:nvSpPr>
        <p:spPr/>
        <p:txBody>
          <a:bodyPr/>
          <a:lstStyle/>
          <a:p>
            <a:fld id="{78A12295-D69D-4345-852E-CC366711D358}" type="slidenum">
              <a:rPr lang="en-US" smtClean="0"/>
              <a:t>11</a:t>
            </a:fld>
            <a:endParaRPr lang="en-US"/>
          </a:p>
        </p:txBody>
      </p:sp>
    </p:spTree>
    <p:extLst>
      <p:ext uri="{BB962C8B-B14F-4D97-AF65-F5344CB8AC3E}">
        <p14:creationId xmlns:p14="http://schemas.microsoft.com/office/powerpoint/2010/main" val="2343528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7/17/14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7/17/14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7/17/14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7/17/14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7/17/14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7/17/14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7/17/14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7/17/14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7/17/14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7/17/14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A6734C-E115-4BC5-9FB0-F9BF6FABFDA0}" type="datetimeFigureOut">
              <a:rPr lang="en-US" smtClean="0"/>
              <a:t>7/17/14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7/17/14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7/17/14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7/17/14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7/17/14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7/17/14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A4A6734C-E115-4BC5-9FB0-F9BF6FABFDA0}" type="datetimeFigureOut">
              <a:rPr lang="en-US" smtClean="0"/>
              <a:t>7/17/14</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739C4FB-7D33-419B-8833-D1372BFD11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cs.org/ecs/ecscat.nsf/WebTopicViewStateAll?OpenView&amp;Start=1&amp;Count=1000&amp;Expand=5.65%235.65" TargetMode="External"/><Relationship Id="rId3" Type="http://schemas.openxmlformats.org/officeDocument/2006/relationships/hyperlink" Target="http://www.icedubai.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 Are the World</a:t>
            </a:r>
            <a:br>
              <a:rPr lang="en-US" dirty="0" smtClean="0"/>
            </a:br>
            <a:r>
              <a:rPr lang="en-US" i="1" dirty="0" smtClean="0"/>
              <a:t> A Bilingual Program for San Diego Unified</a:t>
            </a:r>
            <a:endParaRPr lang="en-US" i="1" dirty="0"/>
          </a:p>
        </p:txBody>
      </p:sp>
      <p:sp>
        <p:nvSpPr>
          <p:cNvPr id="3" name="Subtitle 2"/>
          <p:cNvSpPr>
            <a:spLocks noGrp="1"/>
          </p:cNvSpPr>
          <p:nvPr>
            <p:ph type="subTitle" idx="1"/>
          </p:nvPr>
        </p:nvSpPr>
        <p:spPr/>
        <p:txBody>
          <a:bodyPr/>
          <a:lstStyle/>
          <a:p>
            <a:r>
              <a:rPr lang="en-US" dirty="0" smtClean="0"/>
              <a:t>Skye Cooke-Pinon</a:t>
            </a:r>
          </a:p>
          <a:p>
            <a:r>
              <a:rPr lang="en-US" dirty="0" smtClean="0"/>
              <a:t>EDS 125</a:t>
            </a:r>
          </a:p>
          <a:p>
            <a:r>
              <a:rPr lang="en-US" dirty="0" smtClean="0"/>
              <a:t>Individual Project Presentation</a:t>
            </a:r>
            <a:endParaRPr lang="en-US" dirty="0"/>
          </a:p>
        </p:txBody>
      </p:sp>
    </p:spTree>
    <p:extLst>
      <p:ext uri="{BB962C8B-B14F-4D97-AF65-F5344CB8AC3E}">
        <p14:creationId xmlns:p14="http://schemas.microsoft.com/office/powerpoint/2010/main" val="96914037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Program Design:</a:t>
            </a:r>
            <a:endParaRPr lang="en-US" dirty="0"/>
          </a:p>
        </p:txBody>
      </p:sp>
      <p:sp>
        <p:nvSpPr>
          <p:cNvPr id="3" name="Content Placeholder 2"/>
          <p:cNvSpPr>
            <a:spLocks noGrp="1"/>
          </p:cNvSpPr>
          <p:nvPr>
            <p:ph idx="1"/>
          </p:nvPr>
        </p:nvSpPr>
        <p:spPr>
          <a:xfrm>
            <a:off x="571500" y="1905000"/>
            <a:ext cx="8001000" cy="4664882"/>
          </a:xfrm>
        </p:spPr>
        <p:txBody>
          <a:bodyPr>
            <a:normAutofit/>
          </a:bodyPr>
          <a:lstStyle/>
          <a:p>
            <a:r>
              <a:rPr lang="en-US" dirty="0" smtClean="0"/>
              <a:t>Family/Community Involvement:</a:t>
            </a:r>
          </a:p>
          <a:p>
            <a:pPr lvl="1">
              <a:buFont typeface="Wingdings" charset="2"/>
              <a:buChar char="v"/>
            </a:pPr>
            <a:r>
              <a:rPr lang="en-US" dirty="0" smtClean="0"/>
              <a:t>Utilize a Funds of Knowledge approach to maximize community resources (Moll et al, 1992)</a:t>
            </a:r>
          </a:p>
          <a:p>
            <a:pPr lvl="1">
              <a:buFont typeface="Wingdings" charset="2"/>
              <a:buChar char="v"/>
            </a:pPr>
            <a:r>
              <a:rPr lang="en-US" dirty="0" smtClean="0"/>
              <a:t>Community/family input in design of curriculum</a:t>
            </a:r>
          </a:p>
          <a:p>
            <a:pPr lvl="1">
              <a:buFont typeface="Wingdings" charset="2"/>
              <a:buChar char="v"/>
            </a:pPr>
            <a:r>
              <a:rPr lang="en-US" dirty="0" smtClean="0"/>
              <a:t>Seek out authentic opportunities for communication and cultural and linguistic learning </a:t>
            </a:r>
          </a:p>
          <a:p>
            <a:pPr lvl="1">
              <a:buFont typeface="Wingdings" charset="2"/>
              <a:buChar char="v"/>
            </a:pPr>
            <a:r>
              <a:rPr lang="en-US" dirty="0" smtClean="0"/>
              <a:t>Active recruitment and involvement in additional tutoring for native speakers and language learners</a:t>
            </a:r>
          </a:p>
          <a:p>
            <a:pPr lvl="1">
              <a:buFont typeface="Wingdings" charset="2"/>
              <a:buChar char="v"/>
            </a:pPr>
            <a:r>
              <a:rPr lang="en-US" dirty="0" smtClean="0"/>
              <a:t>Use the master apprentice model to bring in community members</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629400" y="274638"/>
            <a:ext cx="1943100" cy="1531620"/>
          </a:xfrm>
          <a:prstGeom prst="rect">
            <a:avLst/>
          </a:prstGeom>
          <a:noFill/>
          <a:ln>
            <a:noFill/>
          </a:ln>
        </p:spPr>
      </p:pic>
    </p:spTree>
    <p:extLst>
      <p:ext uri="{BB962C8B-B14F-4D97-AF65-F5344CB8AC3E}">
        <p14:creationId xmlns:p14="http://schemas.microsoft.com/office/powerpoint/2010/main" val="170406399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Legal/Policy Issues:</a:t>
            </a:r>
            <a:endParaRPr lang="en-US" dirty="0"/>
          </a:p>
        </p:txBody>
      </p:sp>
      <p:sp>
        <p:nvSpPr>
          <p:cNvPr id="3" name="Content Placeholder 2"/>
          <p:cNvSpPr>
            <a:spLocks noGrp="1"/>
          </p:cNvSpPr>
          <p:nvPr>
            <p:ph idx="1"/>
          </p:nvPr>
        </p:nvSpPr>
        <p:spPr>
          <a:xfrm>
            <a:off x="0" y="1597233"/>
            <a:ext cx="9143999" cy="5260767"/>
          </a:xfrm>
        </p:spPr>
        <p:txBody>
          <a:bodyPr>
            <a:normAutofit/>
          </a:bodyPr>
          <a:lstStyle/>
          <a:p>
            <a:pPr>
              <a:spcAft>
                <a:spcPts val="500"/>
              </a:spcAft>
            </a:pPr>
            <a:r>
              <a:rPr lang="en-US" dirty="0" smtClean="0"/>
              <a:t>English Learners and </a:t>
            </a:r>
            <a:r>
              <a:rPr lang="en-US" dirty="0"/>
              <a:t>Bilingual </a:t>
            </a:r>
            <a:r>
              <a:rPr lang="en-US" dirty="0" smtClean="0"/>
              <a:t>Education (ECS)</a:t>
            </a:r>
          </a:p>
          <a:p>
            <a:pPr marL="0" indent="0">
              <a:spcAft>
                <a:spcPts val="500"/>
              </a:spcAft>
              <a:buNone/>
            </a:pPr>
            <a:r>
              <a:rPr lang="en-US" dirty="0" smtClean="0"/>
              <a:t>     - CA SB201-Common Core ELD materials (10/2013)</a:t>
            </a:r>
          </a:p>
          <a:p>
            <a:pPr lvl="2">
              <a:spcAft>
                <a:spcPts val="500"/>
              </a:spcAft>
              <a:buFont typeface="Wingdings" charset="2"/>
              <a:buChar char="ü"/>
            </a:pPr>
            <a:r>
              <a:rPr lang="en-US" dirty="0" smtClean="0"/>
              <a:t>Permits state board to adopt materials aligned to CCSS in ELD</a:t>
            </a:r>
          </a:p>
          <a:p>
            <a:pPr marL="0" indent="0">
              <a:spcAft>
                <a:spcPts val="500"/>
              </a:spcAft>
              <a:buNone/>
            </a:pPr>
            <a:r>
              <a:rPr lang="en-US" dirty="0" smtClean="0"/>
              <a:t>     - CA AB899-ELD standards aligned with math/science (10/2013)</a:t>
            </a:r>
          </a:p>
          <a:p>
            <a:pPr lvl="2">
              <a:spcAft>
                <a:spcPts val="500"/>
              </a:spcAft>
              <a:buFont typeface="Wingdings" charset="2"/>
              <a:buChar char="ü"/>
            </a:pPr>
            <a:r>
              <a:rPr lang="en-US" dirty="0"/>
              <a:t>Requires English language development standards for pupils whose primary language is a language other than English to be comparable in rigor and specificity to state standards for mathematics and science</a:t>
            </a:r>
            <a:endParaRPr lang="en-US" dirty="0" smtClean="0"/>
          </a:p>
          <a:p>
            <a:pPr marL="0" indent="0">
              <a:spcAft>
                <a:spcPts val="500"/>
              </a:spcAft>
              <a:buNone/>
            </a:pPr>
            <a:r>
              <a:rPr lang="en-US" dirty="0" smtClean="0"/>
              <a:t>     - CA AB1510-Interpreter at school meetings (Vetoed 10/2009)</a:t>
            </a:r>
          </a:p>
          <a:p>
            <a:pPr lvl="2">
              <a:spcAft>
                <a:spcPts val="500"/>
              </a:spcAft>
              <a:buFont typeface="Wingdings" charset="2"/>
              <a:buChar char="ü"/>
            </a:pPr>
            <a:r>
              <a:rPr lang="en-US" dirty="0"/>
              <a:t>Authorizes parents or guardians of English learners to bring an oral language interpreter to all conferences, meetings or proceedings held at a district building or </a:t>
            </a:r>
            <a:r>
              <a:rPr lang="en-US" dirty="0" err="1"/>
              <a:t>schoolsite</a:t>
            </a:r>
            <a:r>
              <a:rPr lang="en-US" dirty="0"/>
              <a:t> or sponsored by the district or school</a:t>
            </a:r>
            <a:endParaRPr lang="en-US" dirty="0" smtClean="0"/>
          </a:p>
          <a:p>
            <a:pPr marL="0" indent="0">
              <a:spcAft>
                <a:spcPts val="500"/>
              </a:spcAft>
              <a:buNone/>
            </a:pPr>
            <a:r>
              <a:rPr lang="en-US" dirty="0" smtClean="0"/>
              <a:t>     - CA AB280-Seal of </a:t>
            </a:r>
            <a:r>
              <a:rPr lang="en-US" dirty="0" err="1" smtClean="0"/>
              <a:t>biliteracy</a:t>
            </a:r>
            <a:r>
              <a:rPr lang="en-US" dirty="0" smtClean="0"/>
              <a:t> (Vetoed 10/2007)</a:t>
            </a:r>
          </a:p>
          <a:p>
            <a:pPr lvl="2">
              <a:spcAft>
                <a:spcPts val="500"/>
              </a:spcAft>
              <a:buFont typeface="Wingdings" charset="2"/>
              <a:buChar char="ü"/>
            </a:pPr>
            <a:r>
              <a:rPr lang="en-US" dirty="0"/>
              <a:t>Establishes the State Seal of </a:t>
            </a:r>
            <a:r>
              <a:rPr lang="en-US" dirty="0" err="1"/>
              <a:t>Biliteracy</a:t>
            </a:r>
            <a:r>
              <a:rPr lang="en-US" dirty="0"/>
              <a:t> to recognize high school graduates who have mastered languages in addition to English</a:t>
            </a:r>
            <a:endParaRPr lang="en-US" dirty="0" smtClean="0"/>
          </a:p>
          <a:p>
            <a:pPr lvl="4">
              <a:spcAft>
                <a:spcPts val="500"/>
              </a:spcAft>
              <a:buFont typeface="Wingdings" charset="2"/>
              <a:buChar char="ü"/>
            </a:pPr>
            <a:endParaRPr lang="en-US" dirty="0" smtClean="0"/>
          </a:p>
          <a:p>
            <a:pPr marL="0" indent="0">
              <a:spcAft>
                <a:spcPts val="500"/>
              </a:spcAft>
              <a:buNone/>
            </a:pPr>
            <a:endParaRPr lang="en-US" dirty="0"/>
          </a:p>
        </p:txBody>
      </p:sp>
    </p:spTree>
    <p:extLst>
      <p:ext uri="{BB962C8B-B14F-4D97-AF65-F5344CB8AC3E}">
        <p14:creationId xmlns:p14="http://schemas.microsoft.com/office/powerpoint/2010/main" val="54597711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References:</a:t>
            </a:r>
            <a:endParaRPr lang="en-US" dirty="0"/>
          </a:p>
        </p:txBody>
      </p:sp>
      <p:sp>
        <p:nvSpPr>
          <p:cNvPr id="3" name="Content Placeholder 2"/>
          <p:cNvSpPr>
            <a:spLocks noGrp="1"/>
          </p:cNvSpPr>
          <p:nvPr>
            <p:ph idx="1"/>
          </p:nvPr>
        </p:nvSpPr>
        <p:spPr>
          <a:xfrm>
            <a:off x="230885" y="1635721"/>
            <a:ext cx="8677420" cy="5080356"/>
          </a:xfrm>
        </p:spPr>
        <p:txBody>
          <a:bodyPr>
            <a:normAutofit fontScale="85000" lnSpcReduction="20000"/>
          </a:bodyPr>
          <a:lstStyle/>
          <a:p>
            <a:r>
              <a:rPr lang="en-US" dirty="0" err="1"/>
              <a:t>Bronfenbrenner</a:t>
            </a:r>
            <a:r>
              <a:rPr lang="en-US" dirty="0"/>
              <a:t>, U. (1986). Ecology of the family as a context for human development: Research perspectives. </a:t>
            </a:r>
            <a:r>
              <a:rPr lang="en-US" i="1" dirty="0"/>
              <a:t>Developmental Psychology</a:t>
            </a:r>
            <a:r>
              <a:rPr lang="en-US" dirty="0"/>
              <a:t>, </a:t>
            </a:r>
            <a:r>
              <a:rPr lang="en-US" i="1" dirty="0"/>
              <a:t>22</a:t>
            </a:r>
            <a:r>
              <a:rPr lang="en-US" dirty="0"/>
              <a:t>(6), 723–742. doi:10.1037/0012-</a:t>
            </a:r>
            <a:r>
              <a:rPr lang="en-US" dirty="0" smtClean="0"/>
              <a:t>1649.22.6.723</a:t>
            </a:r>
          </a:p>
          <a:p>
            <a:r>
              <a:rPr lang="en-US" dirty="0" smtClean="0"/>
              <a:t>ECS </a:t>
            </a:r>
            <a:r>
              <a:rPr lang="en-US" dirty="0"/>
              <a:t>Selected State Policies 1994-2014. (</a:t>
            </a:r>
            <a:r>
              <a:rPr lang="en-US" dirty="0" err="1"/>
              <a:t>n.d.</a:t>
            </a:r>
            <a:r>
              <a:rPr lang="en-US" dirty="0"/>
              <a:t>). </a:t>
            </a:r>
            <a:r>
              <a:rPr lang="en-US" i="1" dirty="0"/>
              <a:t>ECS Selected State Policies 1994-2014</a:t>
            </a:r>
            <a:r>
              <a:rPr lang="en-US" dirty="0"/>
              <a:t>. Retrieved July 14, 2014, from </a:t>
            </a:r>
            <a:r>
              <a:rPr lang="en-US" dirty="0">
                <a:hlinkClick r:id="rId2"/>
              </a:rPr>
              <a:t>http://www.ecs.org/ecs/ecscat.nsf/WebTopicViewStateAll?OpenView&amp;Start=1&amp;Count=1000&amp;Expand=5.65#</a:t>
            </a:r>
            <a:r>
              <a:rPr lang="en-US" dirty="0" smtClean="0">
                <a:hlinkClick r:id="rId2"/>
              </a:rPr>
              <a:t>5.65</a:t>
            </a:r>
            <a:endParaRPr lang="en-US" dirty="0" smtClean="0"/>
          </a:p>
          <a:p>
            <a:r>
              <a:rPr lang="en-US" dirty="0" err="1"/>
              <a:t>García</a:t>
            </a:r>
            <a:r>
              <a:rPr lang="en-US" dirty="0"/>
              <a:t>, O. (2011). </a:t>
            </a:r>
            <a:r>
              <a:rPr lang="en-US" i="1" dirty="0"/>
              <a:t>Bilingual education in the 21st century: A global perspective</a:t>
            </a:r>
            <a:r>
              <a:rPr lang="en-US" dirty="0"/>
              <a:t>. John Wiley &amp; Sons.</a:t>
            </a:r>
            <a:endParaRPr lang="en-US" dirty="0" smtClean="0"/>
          </a:p>
          <a:p>
            <a:r>
              <a:rPr lang="en-US" dirty="0"/>
              <a:t>Introduction of the board of trustees (BOT). (</a:t>
            </a:r>
            <a:r>
              <a:rPr lang="en-US" dirty="0" err="1"/>
              <a:t>n.d.</a:t>
            </a:r>
            <a:r>
              <a:rPr lang="en-US" dirty="0"/>
              <a:t>). </a:t>
            </a:r>
            <a:r>
              <a:rPr lang="en-US" i="1" dirty="0"/>
              <a:t>ICE School Dubai</a:t>
            </a:r>
            <a:r>
              <a:rPr lang="en-US" dirty="0"/>
              <a:t>. Retrieved July 14, 2014, from </a:t>
            </a:r>
            <a:r>
              <a:rPr lang="en-US" dirty="0">
                <a:hlinkClick r:id="rId3"/>
              </a:rPr>
              <a:t>http://www.icedubai.org</a:t>
            </a:r>
            <a:r>
              <a:rPr lang="en-US" dirty="0" smtClean="0">
                <a:hlinkClick r:id="rId3"/>
              </a:rPr>
              <a:t>/</a:t>
            </a:r>
            <a:endParaRPr lang="en-US" dirty="0" smtClean="0"/>
          </a:p>
          <a:p>
            <a:r>
              <a:rPr lang="en-US" dirty="0"/>
              <a:t>Moll, L. C., </a:t>
            </a:r>
            <a:r>
              <a:rPr lang="en-US" dirty="0" err="1"/>
              <a:t>Amanti</a:t>
            </a:r>
            <a:r>
              <a:rPr lang="en-US" dirty="0"/>
              <a:t>, C., Neff, D., &amp; Gonzalez, N. (1992). Funds of knowledge for teaching: Using a qualitative approach to connect homes and classrooms. </a:t>
            </a:r>
            <a:r>
              <a:rPr lang="en-US" i="1" dirty="0"/>
              <a:t>Theory into practice</a:t>
            </a:r>
            <a:r>
              <a:rPr lang="en-US" dirty="0"/>
              <a:t>, </a:t>
            </a:r>
            <a:r>
              <a:rPr lang="en-US" i="1" dirty="0"/>
              <a:t>31</a:t>
            </a:r>
            <a:r>
              <a:rPr lang="en-US" dirty="0"/>
              <a:t>(2), 132-141.</a:t>
            </a:r>
          </a:p>
          <a:p>
            <a:endParaRPr lang="en-US" dirty="0"/>
          </a:p>
        </p:txBody>
      </p:sp>
    </p:spTree>
    <p:extLst>
      <p:ext uri="{BB962C8B-B14F-4D97-AF65-F5344CB8AC3E}">
        <p14:creationId xmlns:p14="http://schemas.microsoft.com/office/powerpoint/2010/main" val="186867013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Local Context:</a:t>
            </a:r>
            <a:endParaRPr lang="en-US" dirty="0"/>
          </a:p>
        </p:txBody>
      </p:sp>
      <p:sp>
        <p:nvSpPr>
          <p:cNvPr id="3" name="Content Placeholder 2"/>
          <p:cNvSpPr>
            <a:spLocks noGrp="1"/>
          </p:cNvSpPr>
          <p:nvPr>
            <p:ph idx="1"/>
          </p:nvPr>
        </p:nvSpPr>
        <p:spPr/>
        <p:txBody>
          <a:bodyPr/>
          <a:lstStyle/>
          <a:p>
            <a:r>
              <a:rPr lang="en-US" dirty="0" smtClean="0"/>
              <a:t>San Diego - City Heights</a:t>
            </a:r>
          </a:p>
          <a:p>
            <a:r>
              <a:rPr lang="en-US" dirty="0" smtClean="0"/>
              <a:t>Multicultural</a:t>
            </a:r>
          </a:p>
          <a:p>
            <a:pPr lvl="1">
              <a:buFont typeface="Arial"/>
              <a:buChar char="•"/>
            </a:pPr>
            <a:r>
              <a:rPr lang="en-US" dirty="0" smtClean="0"/>
              <a:t>Immigrants from Mexico, Vietnam, etc. </a:t>
            </a:r>
          </a:p>
          <a:p>
            <a:pPr lvl="1">
              <a:buFont typeface="Arial"/>
              <a:buChar char="•"/>
            </a:pPr>
            <a:r>
              <a:rPr lang="en-US" dirty="0" smtClean="0"/>
              <a:t>Refugees from Somalia, Burma, Central America, Middle East, West Africa, and others</a:t>
            </a:r>
            <a:endParaRPr lang="en-US" dirty="0"/>
          </a:p>
          <a:p>
            <a:r>
              <a:rPr lang="en-US" dirty="0" smtClean="0"/>
              <a:t>Multilingual</a:t>
            </a:r>
          </a:p>
          <a:p>
            <a:pPr lvl="1">
              <a:buFont typeface="Arial"/>
              <a:buChar char="•"/>
            </a:pPr>
            <a:r>
              <a:rPr lang="en-US" dirty="0" smtClean="0"/>
              <a:t>Spanish, Vietnamese, Somali</a:t>
            </a:r>
          </a:p>
          <a:p>
            <a:pPr lvl="1">
              <a:buFont typeface="Arial"/>
              <a:buChar char="•"/>
            </a:pPr>
            <a:r>
              <a:rPr lang="en-US" dirty="0" smtClean="0"/>
              <a:t>Also, Karen/Burmese, Swahili, Arabic, and many more!</a:t>
            </a:r>
            <a:endParaRPr lang="en-US" dirty="0"/>
          </a:p>
        </p:txBody>
      </p:sp>
    </p:spTree>
    <p:extLst>
      <p:ext uri="{BB962C8B-B14F-4D97-AF65-F5344CB8AC3E}">
        <p14:creationId xmlns:p14="http://schemas.microsoft.com/office/powerpoint/2010/main" val="114945255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Goals of the Program:</a:t>
            </a:r>
            <a:endParaRPr lang="en-US" dirty="0"/>
          </a:p>
        </p:txBody>
      </p:sp>
      <p:sp>
        <p:nvSpPr>
          <p:cNvPr id="3" name="Content Placeholder 2"/>
          <p:cNvSpPr>
            <a:spLocks noGrp="1"/>
          </p:cNvSpPr>
          <p:nvPr>
            <p:ph idx="1"/>
          </p:nvPr>
        </p:nvSpPr>
        <p:spPr>
          <a:xfrm>
            <a:off x="571500" y="2036964"/>
            <a:ext cx="8001000" cy="4114800"/>
          </a:xfrm>
        </p:spPr>
        <p:txBody>
          <a:bodyPr/>
          <a:lstStyle/>
          <a:p>
            <a:r>
              <a:rPr lang="en-US" sz="3600" dirty="0" smtClean="0"/>
              <a:t>The overarching goal of this bilingual program is to create a culturally and linguistically diverse, </a:t>
            </a:r>
            <a:r>
              <a:rPr lang="en-US" sz="3600" dirty="0" err="1" smtClean="0"/>
              <a:t>biliterate</a:t>
            </a:r>
            <a:r>
              <a:rPr lang="en-US" sz="3600" dirty="0" smtClean="0"/>
              <a:t> community.</a:t>
            </a:r>
          </a:p>
          <a:p>
            <a:pPr marL="0" indent="0">
              <a:buNone/>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557809" y="4249255"/>
            <a:ext cx="2039118" cy="2178256"/>
          </a:xfrm>
          <a:prstGeom prst="rect">
            <a:avLst/>
          </a:prstGeom>
          <a:noFill/>
          <a:ln>
            <a:noFill/>
          </a:ln>
        </p:spPr>
      </p:pic>
    </p:spTree>
    <p:extLst>
      <p:ext uri="{BB962C8B-B14F-4D97-AF65-F5344CB8AC3E}">
        <p14:creationId xmlns:p14="http://schemas.microsoft.com/office/powerpoint/2010/main" val="22244488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Models for Design:</a:t>
            </a:r>
            <a:endParaRPr lang="en-US" dirty="0"/>
          </a:p>
        </p:txBody>
      </p:sp>
      <p:sp>
        <p:nvSpPr>
          <p:cNvPr id="3" name="Content Placeholder 2"/>
          <p:cNvSpPr>
            <a:spLocks noGrp="1"/>
          </p:cNvSpPr>
          <p:nvPr>
            <p:ph idx="1"/>
          </p:nvPr>
        </p:nvSpPr>
        <p:spPr>
          <a:xfrm>
            <a:off x="571500" y="1699035"/>
            <a:ext cx="8001000" cy="4320765"/>
          </a:xfrm>
        </p:spPr>
        <p:txBody>
          <a:bodyPr>
            <a:normAutofit/>
          </a:bodyPr>
          <a:lstStyle/>
          <a:p>
            <a:pPr>
              <a:spcAft>
                <a:spcPts val="0"/>
              </a:spcAft>
            </a:pPr>
            <a:r>
              <a:rPr lang="en-US" dirty="0" smtClean="0"/>
              <a:t>Multiple/Multilingual Model of the United Arab Emirates International Concept for Education:</a:t>
            </a:r>
          </a:p>
          <a:p>
            <a:pPr marL="0" indent="0">
              <a:spcAft>
                <a:spcPts val="0"/>
              </a:spcAft>
              <a:buNone/>
            </a:pPr>
            <a:r>
              <a:rPr lang="en" sz="1800" i="1" dirty="0" smtClean="0">
                <a:solidFill>
                  <a:srgbClr val="000000"/>
                </a:solidFill>
                <a:latin typeface="Cambria"/>
                <a:ea typeface="Cambria"/>
                <a:cs typeface="Cambria"/>
                <a:sym typeface="Cambria"/>
              </a:rPr>
              <a:t>“The mission of our school is to educate citizens of the world, students who will be both open-minded, creative and respectful of others.”</a:t>
            </a:r>
            <a:r>
              <a:rPr lang="en-US" sz="1800" i="1" dirty="0" smtClean="0">
                <a:solidFill>
                  <a:srgbClr val="000000"/>
                </a:solidFill>
                <a:latin typeface="Cambria"/>
                <a:ea typeface="Cambria"/>
                <a:cs typeface="Cambria"/>
                <a:sym typeface="Cambria"/>
              </a:rPr>
              <a:t> (</a:t>
            </a:r>
            <a:r>
              <a:rPr lang="en-US" sz="1800" i="1" dirty="0" err="1" smtClean="0">
                <a:solidFill>
                  <a:srgbClr val="000000"/>
                </a:solidFill>
                <a:latin typeface="Cambria"/>
                <a:ea typeface="Cambria"/>
                <a:cs typeface="Cambria"/>
                <a:sym typeface="Cambria"/>
              </a:rPr>
              <a:t>icedubai.org</a:t>
            </a:r>
            <a:r>
              <a:rPr lang="en-US" sz="1800" i="1" dirty="0" smtClean="0">
                <a:solidFill>
                  <a:srgbClr val="000000"/>
                </a:solidFill>
                <a:latin typeface="Cambria"/>
                <a:ea typeface="Cambria"/>
                <a:cs typeface="Cambria"/>
                <a:sym typeface="Cambria"/>
              </a:rPr>
              <a:t>)</a:t>
            </a:r>
          </a:p>
          <a:p>
            <a:pPr marL="0" indent="0">
              <a:spcAft>
                <a:spcPts val="0"/>
              </a:spcAft>
              <a:buNone/>
            </a:pPr>
            <a:endParaRPr lang="en-US" sz="1800" i="1" dirty="0" smtClean="0">
              <a:solidFill>
                <a:srgbClr val="000000"/>
              </a:solidFill>
              <a:latin typeface="Cambria"/>
              <a:ea typeface="Cambria"/>
              <a:cs typeface="Cambria"/>
              <a:sym typeface="Cambria"/>
            </a:endParaRPr>
          </a:p>
          <a:p>
            <a:pPr>
              <a:spcAft>
                <a:spcPts val="0"/>
              </a:spcAft>
              <a:buFontTx/>
              <a:buChar char="-"/>
            </a:pPr>
            <a:r>
              <a:rPr lang="en-US" sz="1800" dirty="0" smtClean="0"/>
              <a:t>Follow a MT + 2 model where students will continue to develop their mother tongue and one additional language of their choice beyond English</a:t>
            </a:r>
          </a:p>
          <a:p>
            <a:pPr>
              <a:spcAft>
                <a:spcPts val="0"/>
              </a:spcAft>
              <a:buFontTx/>
              <a:buChar char="-"/>
            </a:pPr>
            <a:endParaRPr lang="en-US" sz="1800" dirty="0" smtClean="0"/>
          </a:p>
          <a:p>
            <a:pPr>
              <a:spcAft>
                <a:spcPts val="0"/>
              </a:spcAft>
            </a:pPr>
            <a:r>
              <a:rPr lang="en-US" dirty="0" smtClean="0"/>
              <a:t>European Charter for Regional and Minority Languages:</a:t>
            </a:r>
          </a:p>
          <a:p>
            <a:pPr marL="0" indent="0">
              <a:spcAft>
                <a:spcPts val="0"/>
              </a:spcAft>
              <a:buNone/>
            </a:pPr>
            <a:r>
              <a:rPr lang="en-US" sz="1800" i="1" dirty="0" smtClean="0"/>
              <a:t>“The Charter aims to protect and promote regional or minority languages from a cultural perspective, emphasizing culture...” (Garcia </a:t>
            </a:r>
            <a:r>
              <a:rPr lang="en-US" sz="1800" i="1" dirty="0" err="1" smtClean="0"/>
              <a:t>pp</a:t>
            </a:r>
            <a:r>
              <a:rPr lang="en-US" sz="1800" i="1" dirty="0" smtClean="0"/>
              <a:t> 203, 2009)</a:t>
            </a:r>
          </a:p>
          <a:p>
            <a:pPr marL="0" indent="0">
              <a:spcAft>
                <a:spcPts val="0"/>
              </a:spcAft>
              <a:buNone/>
            </a:pPr>
            <a:endParaRPr lang="en-US" sz="1800" i="1" dirty="0" smtClean="0"/>
          </a:p>
          <a:p>
            <a:pPr marL="0" indent="0">
              <a:spcAft>
                <a:spcPts val="0"/>
              </a:spcAft>
              <a:buNone/>
            </a:pPr>
            <a:r>
              <a:rPr lang="en-US" sz="1800" dirty="0"/>
              <a:t> </a:t>
            </a:r>
            <a:r>
              <a:rPr lang="en-US" sz="1800" dirty="0" smtClean="0"/>
              <a:t>-      Will promote majority language (English) in addition to promoting </a:t>
            </a:r>
          </a:p>
          <a:p>
            <a:pPr marL="0" indent="0">
              <a:spcAft>
                <a:spcPts val="0"/>
              </a:spcAft>
              <a:buNone/>
            </a:pPr>
            <a:r>
              <a:rPr lang="en-US" sz="1800" dirty="0"/>
              <a:t> </a:t>
            </a:r>
            <a:r>
              <a:rPr lang="en-US" sz="1800" dirty="0" smtClean="0"/>
              <a:t>        minority languages in a supportive and non-discriminatory environment</a:t>
            </a:r>
          </a:p>
        </p:txBody>
      </p:sp>
    </p:spTree>
    <p:extLst>
      <p:ext uri="{BB962C8B-B14F-4D97-AF65-F5344CB8AC3E}">
        <p14:creationId xmlns:p14="http://schemas.microsoft.com/office/powerpoint/2010/main" val="2310215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Program Design:</a:t>
            </a:r>
            <a:endParaRPr lang="en-US" dirty="0"/>
          </a:p>
        </p:txBody>
      </p:sp>
      <p:sp>
        <p:nvSpPr>
          <p:cNvPr id="3" name="Content Placeholder 2"/>
          <p:cNvSpPr>
            <a:spLocks noGrp="1"/>
          </p:cNvSpPr>
          <p:nvPr>
            <p:ph idx="1"/>
          </p:nvPr>
        </p:nvSpPr>
        <p:spPr/>
        <p:txBody>
          <a:bodyPr>
            <a:normAutofit/>
          </a:bodyPr>
          <a:lstStyle/>
          <a:p>
            <a:r>
              <a:rPr lang="en-US" u="sng" dirty="0" smtClean="0"/>
              <a:t>Framework</a:t>
            </a:r>
            <a:r>
              <a:rPr lang="en-US" dirty="0" smtClean="0"/>
              <a:t> – </a:t>
            </a:r>
          </a:p>
          <a:p>
            <a:pPr lvl="1">
              <a:buFont typeface="Arial"/>
              <a:buChar char="•"/>
            </a:pPr>
            <a:r>
              <a:rPr lang="en-US" dirty="0" err="1" smtClean="0"/>
              <a:t>Ecocultural</a:t>
            </a:r>
            <a:r>
              <a:rPr lang="en-US" dirty="0" smtClean="0"/>
              <a:t> theory (</a:t>
            </a:r>
            <a:r>
              <a:rPr lang="en-US" dirty="0" err="1" smtClean="0"/>
              <a:t>Bronfenbrenner</a:t>
            </a:r>
            <a:r>
              <a:rPr lang="en-US" dirty="0" smtClean="0"/>
              <a:t>, 1986)</a:t>
            </a:r>
          </a:p>
          <a:p>
            <a:pPr lvl="1">
              <a:buFont typeface="Arial"/>
              <a:buChar char="•"/>
            </a:pPr>
            <a:r>
              <a:rPr lang="en-US" dirty="0" smtClean="0"/>
              <a:t>Funds </a:t>
            </a:r>
            <a:r>
              <a:rPr lang="en-US" dirty="0"/>
              <a:t>of Knowledge </a:t>
            </a:r>
            <a:r>
              <a:rPr lang="en-US" dirty="0" smtClean="0"/>
              <a:t>approach (Moll et al, 1992)</a:t>
            </a:r>
            <a:endParaRPr lang="en-US" dirty="0"/>
          </a:p>
          <a:p>
            <a:r>
              <a:rPr lang="en-US" u="sng" dirty="0" smtClean="0"/>
              <a:t>Type of program </a:t>
            </a:r>
            <a:r>
              <a:rPr lang="en-US" dirty="0" smtClean="0"/>
              <a:t>– </a:t>
            </a:r>
          </a:p>
          <a:p>
            <a:pPr marL="914400" lvl="2">
              <a:buFont typeface="Arial"/>
              <a:buChar char="•"/>
            </a:pPr>
            <a:r>
              <a:rPr lang="en-US" dirty="0"/>
              <a:t> </a:t>
            </a:r>
            <a:r>
              <a:rPr lang="en-US" dirty="0" smtClean="0"/>
              <a:t>Developmental Program</a:t>
            </a:r>
          </a:p>
          <a:p>
            <a:pPr marL="457200" lvl="2" indent="0">
              <a:buNone/>
            </a:pPr>
            <a:r>
              <a:rPr lang="en-US" dirty="0"/>
              <a:t>	</a:t>
            </a:r>
            <a:r>
              <a:rPr lang="en-US" dirty="0" smtClean="0"/>
              <a:t>- encourages </a:t>
            </a:r>
            <a:r>
              <a:rPr lang="en-US" dirty="0" err="1" smtClean="0"/>
              <a:t>translanguaging</a:t>
            </a:r>
            <a:endParaRPr lang="en-US" dirty="0" smtClean="0"/>
          </a:p>
          <a:p>
            <a:pPr marL="457200" lvl="2" indent="0">
              <a:buNone/>
            </a:pPr>
            <a:r>
              <a:rPr lang="en-US" dirty="0"/>
              <a:t>	</a:t>
            </a:r>
            <a:r>
              <a:rPr lang="en-US" dirty="0" smtClean="0"/>
              <a:t>- MT + 2 (mother tongue + English + another language)</a:t>
            </a:r>
            <a:endParaRPr lang="en-US" dirty="0"/>
          </a:p>
          <a:p>
            <a:pPr marL="0" indent="0">
              <a:buNone/>
            </a:pPr>
            <a:endParaRPr lang="en-US" b="1" dirty="0"/>
          </a:p>
        </p:txBody>
      </p:sp>
    </p:spTree>
    <p:extLst>
      <p:ext uri="{BB962C8B-B14F-4D97-AF65-F5344CB8AC3E}">
        <p14:creationId xmlns:p14="http://schemas.microsoft.com/office/powerpoint/2010/main" val="31467798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Program Design:</a:t>
            </a:r>
            <a:endParaRPr lang="en-US" dirty="0"/>
          </a:p>
        </p:txBody>
      </p:sp>
      <p:sp>
        <p:nvSpPr>
          <p:cNvPr id="3" name="Content Placeholder 2"/>
          <p:cNvSpPr>
            <a:spLocks noGrp="1"/>
          </p:cNvSpPr>
          <p:nvPr>
            <p:ph idx="1"/>
          </p:nvPr>
        </p:nvSpPr>
        <p:spPr>
          <a:xfrm>
            <a:off x="263909" y="1633054"/>
            <a:ext cx="8642986" cy="4386746"/>
          </a:xfrm>
        </p:spPr>
        <p:txBody>
          <a:bodyPr>
            <a:normAutofit fontScale="85000" lnSpcReduction="20000"/>
          </a:bodyPr>
          <a:lstStyle/>
          <a:p>
            <a:r>
              <a:rPr lang="en-US" sz="3200" dirty="0" smtClean="0"/>
              <a:t>Language allocation:</a:t>
            </a:r>
          </a:p>
          <a:p>
            <a:pPr lvl="1">
              <a:buFont typeface="Wingdings" charset="2"/>
              <a:buChar char="ü"/>
            </a:pPr>
            <a:r>
              <a:rPr lang="en-US" sz="2400" dirty="0" smtClean="0"/>
              <a:t>50% English Language Development</a:t>
            </a:r>
          </a:p>
          <a:p>
            <a:pPr marL="457200" lvl="1" indent="0">
              <a:buNone/>
            </a:pPr>
            <a:r>
              <a:rPr lang="en-US" sz="2400" dirty="0" smtClean="0"/>
              <a:t>	- Authentic, cognitively challenging instruction in English</a:t>
            </a:r>
          </a:p>
          <a:p>
            <a:pPr marL="457200" lvl="1" indent="0">
              <a:buNone/>
            </a:pPr>
            <a:r>
              <a:rPr lang="en-US" sz="2400" dirty="0"/>
              <a:t>	</a:t>
            </a:r>
            <a:r>
              <a:rPr lang="en-US" sz="2400" dirty="0" smtClean="0"/>
              <a:t>- Use of </a:t>
            </a:r>
            <a:r>
              <a:rPr lang="en-US" sz="2400" dirty="0" err="1" smtClean="0"/>
              <a:t>translanguaging</a:t>
            </a:r>
            <a:r>
              <a:rPr lang="en-US" sz="2400" dirty="0" smtClean="0"/>
              <a:t> to promote critical thought and </a:t>
            </a:r>
          </a:p>
          <a:p>
            <a:pPr marL="457200" lvl="1" indent="0">
              <a:buNone/>
            </a:pPr>
            <a:r>
              <a:rPr lang="en-US" sz="2400" dirty="0"/>
              <a:t>	</a:t>
            </a:r>
            <a:r>
              <a:rPr lang="en-US" sz="2400" dirty="0" smtClean="0"/>
              <a:t>   authentic voice in students</a:t>
            </a:r>
          </a:p>
          <a:p>
            <a:pPr marL="457200" lvl="1" indent="0">
              <a:buNone/>
            </a:pPr>
            <a:endParaRPr lang="en-US" sz="2400" dirty="0" smtClean="0"/>
          </a:p>
          <a:p>
            <a:pPr lvl="1">
              <a:buFont typeface="Wingdings" charset="2"/>
              <a:buChar char="ü"/>
            </a:pPr>
            <a:r>
              <a:rPr lang="en-US" sz="2400" dirty="0" smtClean="0"/>
              <a:t>50% CLIL-type content instruction</a:t>
            </a:r>
          </a:p>
          <a:p>
            <a:pPr marL="457200" lvl="1" indent="0">
              <a:buNone/>
            </a:pPr>
            <a:r>
              <a:rPr lang="en-US" sz="2400" dirty="0"/>
              <a:t>	</a:t>
            </a:r>
            <a:r>
              <a:rPr lang="en-US" sz="2400" dirty="0" smtClean="0"/>
              <a:t>- includes exposure to the third language</a:t>
            </a:r>
          </a:p>
          <a:p>
            <a:pPr marL="457200" lvl="1" indent="0">
              <a:buNone/>
            </a:pPr>
            <a:r>
              <a:rPr lang="en-US" sz="2400" dirty="0"/>
              <a:t>	</a:t>
            </a:r>
            <a:r>
              <a:rPr lang="en-US" sz="2400" dirty="0" smtClean="0"/>
              <a:t>- instruction in content in post primary in an additional </a:t>
            </a:r>
          </a:p>
          <a:p>
            <a:pPr marL="457200" lvl="1" indent="0">
              <a:buNone/>
            </a:pPr>
            <a:r>
              <a:rPr lang="en-US" sz="2400" dirty="0"/>
              <a:t>	</a:t>
            </a:r>
            <a:r>
              <a:rPr lang="en-US" sz="2400" dirty="0" smtClean="0"/>
              <a:t>   language (the target language of that group - English or third </a:t>
            </a:r>
          </a:p>
          <a:p>
            <a:pPr marL="457200" lvl="1" indent="0">
              <a:buNone/>
            </a:pPr>
            <a:r>
              <a:rPr lang="en-US" sz="2400" dirty="0"/>
              <a:t>	</a:t>
            </a:r>
            <a:r>
              <a:rPr lang="en-US" sz="2400" dirty="0" smtClean="0"/>
              <a:t>   language) </a:t>
            </a:r>
            <a:endParaRPr lang="en-US" sz="2400" dirty="0"/>
          </a:p>
        </p:txBody>
      </p:sp>
    </p:spTree>
    <p:extLst>
      <p:ext uri="{BB962C8B-B14F-4D97-AF65-F5344CB8AC3E}">
        <p14:creationId xmlns:p14="http://schemas.microsoft.com/office/powerpoint/2010/main" val="114688560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Program Design:</a:t>
            </a:r>
            <a:endParaRPr lang="en-US" dirty="0"/>
          </a:p>
        </p:txBody>
      </p:sp>
      <p:sp>
        <p:nvSpPr>
          <p:cNvPr id="3" name="Content Placeholder 2"/>
          <p:cNvSpPr>
            <a:spLocks noGrp="1"/>
          </p:cNvSpPr>
          <p:nvPr>
            <p:ph idx="1"/>
          </p:nvPr>
        </p:nvSpPr>
        <p:spPr>
          <a:xfrm>
            <a:off x="571500" y="1599351"/>
            <a:ext cx="8001000" cy="4907811"/>
          </a:xfrm>
        </p:spPr>
        <p:txBody>
          <a:bodyPr>
            <a:normAutofit/>
          </a:bodyPr>
          <a:lstStyle/>
          <a:p>
            <a:pPr marL="0" indent="0">
              <a:buNone/>
            </a:pPr>
            <a:r>
              <a:rPr lang="en-US" dirty="0" smtClean="0"/>
              <a:t>Three Pathways - </a:t>
            </a:r>
          </a:p>
          <a:p>
            <a:r>
              <a:rPr lang="en-US" dirty="0" smtClean="0"/>
              <a:t>For </a:t>
            </a:r>
            <a:r>
              <a:rPr lang="en-US" dirty="0" smtClean="0"/>
              <a:t>English Only Students:</a:t>
            </a:r>
          </a:p>
          <a:p>
            <a:pPr lvl="1">
              <a:buFont typeface="Arial"/>
              <a:buChar char="•"/>
            </a:pPr>
            <a:r>
              <a:rPr lang="en-US" dirty="0" smtClean="0"/>
              <a:t>English  +  L2  w/L3 optional (and encouraged)</a:t>
            </a:r>
          </a:p>
          <a:p>
            <a:pPr marL="457200" lvl="1" indent="0">
              <a:buNone/>
            </a:pPr>
            <a:endParaRPr lang="en-US" dirty="0"/>
          </a:p>
          <a:p>
            <a:r>
              <a:rPr lang="en-US" dirty="0" smtClean="0"/>
              <a:t>For English Learners:</a:t>
            </a:r>
          </a:p>
          <a:p>
            <a:pPr lvl="1">
              <a:buFont typeface="Arial"/>
              <a:buChar char="•"/>
            </a:pPr>
            <a:r>
              <a:rPr lang="en-US" dirty="0" smtClean="0"/>
              <a:t>English  +  L1  w/L3 optional </a:t>
            </a:r>
            <a:r>
              <a:rPr lang="en-US" dirty="0"/>
              <a:t>(and encouraged</a:t>
            </a:r>
            <a:r>
              <a:rPr lang="en-US" dirty="0" smtClean="0"/>
              <a:t>)</a:t>
            </a:r>
          </a:p>
          <a:p>
            <a:pPr lvl="1">
              <a:buFont typeface="Arial"/>
              <a:buChar char="•"/>
            </a:pPr>
            <a:endParaRPr lang="en-US" dirty="0"/>
          </a:p>
          <a:p>
            <a:r>
              <a:rPr lang="en-US" dirty="0"/>
              <a:t>For </a:t>
            </a:r>
            <a:r>
              <a:rPr lang="en-US" dirty="0" smtClean="0"/>
              <a:t>Bilingual Learners :</a:t>
            </a:r>
            <a:endParaRPr lang="en-US" dirty="0"/>
          </a:p>
          <a:p>
            <a:pPr lvl="1">
              <a:buFont typeface="Arial"/>
              <a:buChar char="•"/>
            </a:pPr>
            <a:r>
              <a:rPr lang="en-US" dirty="0"/>
              <a:t>English  +  </a:t>
            </a:r>
            <a:r>
              <a:rPr lang="en-US" dirty="0" smtClean="0"/>
              <a:t>L2  </a:t>
            </a:r>
            <a:r>
              <a:rPr lang="en-US" dirty="0"/>
              <a:t>w/L3 </a:t>
            </a:r>
            <a:r>
              <a:rPr lang="en-US" dirty="0" smtClean="0"/>
              <a:t>required</a:t>
            </a:r>
            <a:endParaRPr lang="en-US" dirty="0"/>
          </a:p>
          <a:p>
            <a:pPr lvl="1">
              <a:buFont typeface="Arial"/>
              <a:buChar char="•"/>
            </a:pPr>
            <a:endParaRPr lang="en-US" dirty="0"/>
          </a:p>
          <a:p>
            <a:pPr lvl="1">
              <a:buFont typeface="Arial"/>
              <a:buChar char="•"/>
            </a:pPr>
            <a:endParaRPr lang="en-US" dirty="0"/>
          </a:p>
        </p:txBody>
      </p:sp>
    </p:spTree>
    <p:extLst>
      <p:ext uri="{BB962C8B-B14F-4D97-AF65-F5344CB8AC3E}">
        <p14:creationId xmlns:p14="http://schemas.microsoft.com/office/powerpoint/2010/main" val="1476710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Program Design:</a:t>
            </a:r>
            <a:endParaRPr lang="en-US" dirty="0"/>
          </a:p>
        </p:txBody>
      </p:sp>
      <p:sp>
        <p:nvSpPr>
          <p:cNvPr id="3" name="Content Placeholder 2"/>
          <p:cNvSpPr>
            <a:spLocks noGrp="1"/>
          </p:cNvSpPr>
          <p:nvPr>
            <p:ph idx="1"/>
          </p:nvPr>
        </p:nvSpPr>
        <p:spPr>
          <a:xfrm>
            <a:off x="571500" y="1662070"/>
            <a:ext cx="8001000" cy="4357730"/>
          </a:xfrm>
        </p:spPr>
        <p:txBody>
          <a:bodyPr>
            <a:normAutofit fontScale="92500" lnSpcReduction="20000"/>
          </a:bodyPr>
          <a:lstStyle/>
          <a:p>
            <a:r>
              <a:rPr lang="en-US" b="1" i="1" dirty="0"/>
              <a:t>**Master Apprentice Language Learning Program</a:t>
            </a:r>
            <a:endParaRPr lang="en-US" dirty="0"/>
          </a:p>
          <a:p>
            <a:r>
              <a:rPr lang="en-US" dirty="0"/>
              <a:t>Using a master apprentice language learning model (Hinton, 2011) together with a Funds of Knowledge approach (Moll et al, 1992</a:t>
            </a:r>
            <a:r>
              <a:rPr lang="en-US" dirty="0" smtClean="0"/>
              <a:t>)</a:t>
            </a:r>
          </a:p>
          <a:p>
            <a:r>
              <a:rPr lang="en-US" dirty="0"/>
              <a:t>C</a:t>
            </a:r>
            <a:r>
              <a:rPr lang="en-US" dirty="0" smtClean="0"/>
              <a:t>ommunity </a:t>
            </a:r>
            <a:r>
              <a:rPr lang="en-US" dirty="0"/>
              <a:t>members can be brought in to help students learn a language under the guidance and support of a certificated language </a:t>
            </a:r>
            <a:r>
              <a:rPr lang="en-US" dirty="0" smtClean="0"/>
              <a:t>teacher</a:t>
            </a:r>
          </a:p>
          <a:p>
            <a:r>
              <a:rPr lang="en-US" dirty="0" smtClean="0"/>
              <a:t>using </a:t>
            </a:r>
            <a:r>
              <a:rPr lang="en-US" dirty="0"/>
              <a:t>the rich linguistic resources of the community to teach </a:t>
            </a:r>
            <a:r>
              <a:rPr lang="en-US" dirty="0" err="1"/>
              <a:t>minoritized</a:t>
            </a:r>
            <a:r>
              <a:rPr lang="en-US" dirty="0"/>
              <a:t> languages to nonnative speakers through utilizing a teacher who serves in a mentoring role to facilitate the teaching and learning in another </a:t>
            </a:r>
            <a:r>
              <a:rPr lang="en-US" dirty="0" smtClean="0"/>
              <a:t>language</a:t>
            </a:r>
            <a:endParaRPr lang="en-US" dirty="0"/>
          </a:p>
          <a:p>
            <a:endParaRPr lang="en-US" dirty="0"/>
          </a:p>
        </p:txBody>
      </p:sp>
    </p:spTree>
    <p:extLst>
      <p:ext uri="{BB962C8B-B14F-4D97-AF65-F5344CB8AC3E}">
        <p14:creationId xmlns:p14="http://schemas.microsoft.com/office/powerpoint/2010/main" val="32099699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Program Design:</a:t>
            </a:r>
            <a:endParaRPr lang="en-US" dirty="0"/>
          </a:p>
        </p:txBody>
      </p:sp>
      <p:sp>
        <p:nvSpPr>
          <p:cNvPr id="3" name="Content Placeholder 2"/>
          <p:cNvSpPr>
            <a:spLocks noGrp="1"/>
          </p:cNvSpPr>
          <p:nvPr>
            <p:ph idx="1"/>
          </p:nvPr>
        </p:nvSpPr>
        <p:spPr>
          <a:xfrm>
            <a:off x="571500" y="1905000"/>
            <a:ext cx="8207994" cy="4114800"/>
          </a:xfrm>
        </p:spPr>
        <p:txBody>
          <a:bodyPr/>
          <a:lstStyle/>
          <a:p>
            <a:r>
              <a:rPr lang="en-US" dirty="0" smtClean="0"/>
              <a:t>Teacher Requirements (in addition to state requirements)</a:t>
            </a:r>
          </a:p>
          <a:p>
            <a:pPr lvl="1">
              <a:buFont typeface="Wingdings" charset="2"/>
              <a:buChar char="q"/>
            </a:pPr>
            <a:r>
              <a:rPr lang="en-US" dirty="0" smtClean="0"/>
              <a:t>Qualified to work with language </a:t>
            </a:r>
            <a:r>
              <a:rPr lang="en-US" dirty="0" smtClean="0"/>
              <a:t>learners (of any language)</a:t>
            </a:r>
            <a:endParaRPr lang="en-US" dirty="0" smtClean="0"/>
          </a:p>
          <a:p>
            <a:pPr lvl="1">
              <a:buFont typeface="Wingdings" charset="2"/>
              <a:buChar char="q"/>
            </a:pPr>
            <a:r>
              <a:rPr lang="en-US" dirty="0" smtClean="0"/>
              <a:t>Experience with learning a second </a:t>
            </a:r>
          </a:p>
          <a:p>
            <a:pPr marL="457200" lvl="1" indent="0">
              <a:buNone/>
            </a:pPr>
            <a:r>
              <a:rPr lang="en-US" dirty="0"/>
              <a:t>	</a:t>
            </a:r>
            <a:r>
              <a:rPr lang="en-US" dirty="0" smtClean="0"/>
              <a:t>(even if not proficient yet)</a:t>
            </a:r>
          </a:p>
          <a:p>
            <a:pPr marL="457200" lvl="1" indent="0">
              <a:buNone/>
            </a:pPr>
            <a:endParaRPr lang="en-US" dirty="0"/>
          </a:p>
          <a:p>
            <a:pPr marL="457200" lvl="1" indent="0">
              <a:buNone/>
            </a:pPr>
            <a:r>
              <a:rPr lang="en-US" dirty="0" smtClean="0"/>
              <a:t>**Recruitment efforts made to recruit teachers with academic fluency in another language</a:t>
            </a:r>
            <a:endParaRPr lang="en-US" dirty="0"/>
          </a:p>
        </p:txBody>
      </p:sp>
    </p:spTree>
    <p:extLst>
      <p:ext uri="{BB962C8B-B14F-4D97-AF65-F5344CB8AC3E}">
        <p14:creationId xmlns:p14="http://schemas.microsoft.com/office/powerpoint/2010/main" val="158465496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349</TotalTime>
  <Words>1099</Words>
  <Application>Microsoft Macintosh PowerPoint</Application>
  <PresentationFormat>On-screen Show (4:3)</PresentationFormat>
  <Paragraphs>100</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Travelogue</vt:lpstr>
      <vt:lpstr>We Are the World  A Bilingual Program for San Diego Unified</vt:lpstr>
      <vt:lpstr>Local Context:</vt:lpstr>
      <vt:lpstr>Goals of the Program:</vt:lpstr>
      <vt:lpstr>Models for Design:</vt:lpstr>
      <vt:lpstr>Program Design:</vt:lpstr>
      <vt:lpstr>Program Design:</vt:lpstr>
      <vt:lpstr>Program Design:</vt:lpstr>
      <vt:lpstr>Program Design:</vt:lpstr>
      <vt:lpstr>Program Design:</vt:lpstr>
      <vt:lpstr>Program Design:</vt:lpstr>
      <vt:lpstr>Legal/Policy Issues: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_x0018_We Are the World  A Bilingual Program for San Diego Unified</dc:title>
  <dc:creator>Skye Pinon</dc:creator>
  <cp:lastModifiedBy>Skye Pinon</cp:lastModifiedBy>
  <cp:revision>17</cp:revision>
  <dcterms:created xsi:type="dcterms:W3CDTF">2014-07-13T22:30:09Z</dcterms:created>
  <dcterms:modified xsi:type="dcterms:W3CDTF">2014-07-17T16:45:56Z</dcterms:modified>
</cp:coreProperties>
</file>